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57" r:id="rId5"/>
    <p:sldId id="267" r:id="rId6"/>
    <p:sldId id="268" r:id="rId7"/>
    <p:sldId id="269" r:id="rId8"/>
    <p:sldId id="270"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1"/>
          <c:tx>
            <c:strRef>
              <c:f>'[Диаграмма в Microsoft Word]Лист1'!$B$1</c:f>
              <c:strCache>
                <c:ptCount val="1"/>
                <c:pt idx="0">
                  <c:v>Федеральный бюджет</c:v>
                </c:pt>
              </c:strCache>
            </c:strRef>
          </c:tx>
          <c:spPr>
            <a:solidFill>
              <a:schemeClr val="accent2"/>
            </a:solidFill>
            <a:ln>
              <a:noFill/>
            </a:ln>
            <a:effectLst/>
          </c:spPr>
          <c:invertIfNegative val="0"/>
          <c:cat>
            <c:numRef>
              <c:f>'[Диаграмма в Microsoft Word]Лист1'!$A$2:$A$7</c:f>
              <c:numCache>
                <c:formatCode>General</c:formatCode>
                <c:ptCount val="6"/>
                <c:pt idx="0">
                  <c:v>2019</c:v>
                </c:pt>
                <c:pt idx="1">
                  <c:v>2020</c:v>
                </c:pt>
                <c:pt idx="2">
                  <c:v>2021</c:v>
                </c:pt>
                <c:pt idx="3">
                  <c:v>2022</c:v>
                </c:pt>
                <c:pt idx="4">
                  <c:v>2023</c:v>
                </c:pt>
                <c:pt idx="5">
                  <c:v>2024</c:v>
                </c:pt>
              </c:numCache>
            </c:numRef>
          </c:cat>
          <c:val>
            <c:numRef>
              <c:f>'[Диаграмма в Microsoft Word]Лист1'!$B$2:$B$7</c:f>
              <c:numCache>
                <c:formatCode>General</c:formatCode>
                <c:ptCount val="6"/>
                <c:pt idx="0">
                  <c:v>0</c:v>
                </c:pt>
                <c:pt idx="1">
                  <c:v>0</c:v>
                </c:pt>
                <c:pt idx="2">
                  <c:v>0</c:v>
                </c:pt>
                <c:pt idx="3">
                  <c:v>0</c:v>
                </c:pt>
                <c:pt idx="4">
                  <c:v>0</c:v>
                </c:pt>
                <c:pt idx="5">
                  <c:v>0</c:v>
                </c:pt>
              </c:numCache>
            </c:numRef>
          </c:val>
        </c:ser>
        <c:ser>
          <c:idx val="2"/>
          <c:order val="2"/>
          <c:tx>
            <c:strRef>
              <c:f>'[Диаграмма в Microsoft Word]Лист1'!$C$1</c:f>
              <c:strCache>
                <c:ptCount val="1"/>
                <c:pt idx="0">
                  <c:v>Областной бюджет</c:v>
                </c:pt>
              </c:strCache>
            </c:strRef>
          </c:tx>
          <c:spPr>
            <a:solidFill>
              <a:schemeClr val="accent3"/>
            </a:solidFill>
            <a:ln>
              <a:noFill/>
            </a:ln>
            <a:effectLst/>
          </c:spPr>
          <c:invertIfNegative val="0"/>
          <c:cat>
            <c:numRef>
              <c:f>'[Диаграмма в Microsoft Word]Лист1'!$A$2:$A$7</c:f>
              <c:numCache>
                <c:formatCode>General</c:formatCode>
                <c:ptCount val="6"/>
                <c:pt idx="0">
                  <c:v>2019</c:v>
                </c:pt>
                <c:pt idx="1">
                  <c:v>2020</c:v>
                </c:pt>
                <c:pt idx="2">
                  <c:v>2021</c:v>
                </c:pt>
                <c:pt idx="3">
                  <c:v>2022</c:v>
                </c:pt>
                <c:pt idx="4">
                  <c:v>2023</c:v>
                </c:pt>
                <c:pt idx="5">
                  <c:v>2024</c:v>
                </c:pt>
              </c:numCache>
            </c:numRef>
          </c:cat>
          <c:val>
            <c:numRef>
              <c:f>'[Диаграмма в Microsoft Word]Лист1'!$C$2:$C$7</c:f>
              <c:numCache>
                <c:formatCode>General</c:formatCode>
                <c:ptCount val="6"/>
                <c:pt idx="0">
                  <c:v>7.69</c:v>
                </c:pt>
                <c:pt idx="1">
                  <c:v>0.05</c:v>
                </c:pt>
                <c:pt idx="2">
                  <c:v>0.22</c:v>
                </c:pt>
                <c:pt idx="3">
                  <c:v>0.05</c:v>
                </c:pt>
                <c:pt idx="4">
                  <c:v>2.11</c:v>
                </c:pt>
                <c:pt idx="5">
                  <c:v>0</c:v>
                </c:pt>
              </c:numCache>
            </c:numRef>
          </c:val>
        </c:ser>
        <c:ser>
          <c:idx val="3"/>
          <c:order val="3"/>
          <c:tx>
            <c:strRef>
              <c:f>'[Диаграмма в Microsoft Word]Лист1'!$D$1</c:f>
              <c:strCache>
                <c:ptCount val="1"/>
                <c:pt idx="0">
                  <c:v>Местный бюджет</c:v>
                </c:pt>
              </c:strCache>
            </c:strRef>
          </c:tx>
          <c:spPr>
            <a:solidFill>
              <a:schemeClr val="accent4"/>
            </a:solidFill>
            <a:ln>
              <a:noFill/>
            </a:ln>
            <a:effectLst/>
          </c:spPr>
          <c:invertIfNegative val="0"/>
          <c:cat>
            <c:numRef>
              <c:f>'[Диаграмма в Microsoft Word]Лист1'!$A$2:$A$7</c:f>
              <c:numCache>
                <c:formatCode>General</c:formatCode>
                <c:ptCount val="6"/>
                <c:pt idx="0">
                  <c:v>2019</c:v>
                </c:pt>
                <c:pt idx="1">
                  <c:v>2020</c:v>
                </c:pt>
                <c:pt idx="2">
                  <c:v>2021</c:v>
                </c:pt>
                <c:pt idx="3">
                  <c:v>2022</c:v>
                </c:pt>
                <c:pt idx="4">
                  <c:v>2023</c:v>
                </c:pt>
                <c:pt idx="5">
                  <c:v>2024</c:v>
                </c:pt>
              </c:numCache>
            </c:numRef>
          </c:cat>
          <c:val>
            <c:numRef>
              <c:f>'[Диаграмма в Microsoft Word]Лист1'!$D$2:$D$7</c:f>
              <c:numCache>
                <c:formatCode>General</c:formatCode>
                <c:ptCount val="6"/>
                <c:pt idx="0">
                  <c:v>0.41</c:v>
                </c:pt>
                <c:pt idx="1">
                  <c:v>0.01</c:v>
                </c:pt>
                <c:pt idx="2">
                  <c:v>6.3E-2</c:v>
                </c:pt>
                <c:pt idx="3">
                  <c:v>3.0000000000000001E-3</c:v>
                </c:pt>
                <c:pt idx="4">
                  <c:v>0.11</c:v>
                </c:pt>
                <c:pt idx="5">
                  <c:v>0</c:v>
                </c:pt>
              </c:numCache>
            </c:numRef>
          </c:val>
        </c:ser>
        <c:dLbls>
          <c:showLegendKey val="0"/>
          <c:showVal val="0"/>
          <c:showCatName val="0"/>
          <c:showSerName val="0"/>
          <c:showPercent val="0"/>
          <c:showBubbleSize val="0"/>
        </c:dLbls>
        <c:gapWidth val="150"/>
        <c:overlap val="100"/>
        <c:axId val="-860877376"/>
        <c:axId val="-860883904"/>
        <c:extLst>
          <c:ext xmlns:c15="http://schemas.microsoft.com/office/drawing/2012/chart" uri="{02D57815-91ED-43cb-92C2-25804820EDAC}">
            <c15:filteredBarSeries>
              <c15:ser>
                <c:idx val="0"/>
                <c:order val="0"/>
                <c:tx>
                  <c:strRef>
                    <c:extLst>
                      <c:ext uri="{02D57815-91ED-43cb-92C2-25804820EDAC}">
                        <c15:formulaRef>
                          <c15:sqref>'[Диаграмма в Microsoft Word]Лист1'!$A$2:$A$7</c15:sqref>
                        </c15:formulaRef>
                      </c:ext>
                    </c:extLst>
                    <c:strCache>
                      <c:ptCount val="6"/>
                      <c:pt idx="0">
                        <c:v>2019</c:v>
                      </c:pt>
                      <c:pt idx="1">
                        <c:v>2020</c:v>
                      </c:pt>
                      <c:pt idx="2">
                        <c:v>2021</c:v>
                      </c:pt>
                      <c:pt idx="3">
                        <c:v>2022</c:v>
                      </c:pt>
                      <c:pt idx="4">
                        <c:v>2023</c:v>
                      </c:pt>
                      <c:pt idx="5">
                        <c:v>2024</c:v>
                      </c:pt>
                    </c:strCache>
                  </c:strRef>
                </c:tx>
                <c:spPr>
                  <a:solidFill>
                    <a:schemeClr val="accent1"/>
                  </a:solidFill>
                  <a:ln>
                    <a:noFill/>
                  </a:ln>
                  <a:effectLst/>
                </c:spPr>
                <c:invertIfNegative val="0"/>
                <c:cat>
                  <c:numRef>
                    <c:extLst>
                      <c:ext uri="{02D57815-91ED-43cb-92C2-25804820EDAC}">
                        <c15:formulaRef>
                          <c15:sqref>'[Диаграмма в Microsoft Word]Лист1'!$A$2:$A$7</c15:sqref>
                        </c15:formulaRef>
                      </c:ext>
                    </c:extLst>
                    <c:numCache>
                      <c:formatCode>General</c:formatCode>
                      <c:ptCount val="6"/>
                      <c:pt idx="0">
                        <c:v>2019</c:v>
                      </c:pt>
                      <c:pt idx="1">
                        <c:v>2020</c:v>
                      </c:pt>
                      <c:pt idx="2">
                        <c:v>2021</c:v>
                      </c:pt>
                      <c:pt idx="3">
                        <c:v>2022</c:v>
                      </c:pt>
                      <c:pt idx="4">
                        <c:v>2023</c:v>
                      </c:pt>
                      <c:pt idx="5">
                        <c:v>2024</c:v>
                      </c:pt>
                    </c:numCache>
                  </c:numRef>
                </c:cat>
                <c:val>
                  <c:numRef>
                    <c:extLst>
                      <c:ext uri="{02D57815-91ED-43cb-92C2-25804820EDAC}">
                        <c15:formulaRef>
                          <c15:sqref>'[Диаграмма в Microsoft Word]Лист1'!$A$8:$D$8</c15:sqref>
                        </c15:formulaRef>
                      </c:ext>
                    </c:extLst>
                    <c:numCache>
                      <c:formatCode>General</c:formatCode>
                      <c:ptCount val="4"/>
                    </c:numCache>
                  </c:numRef>
                </c:val>
              </c15:ser>
            </c15:filteredBarSeries>
          </c:ext>
        </c:extLst>
      </c:barChart>
      <c:catAx>
        <c:axId val="-86087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60883904"/>
        <c:crossesAt val="0"/>
        <c:auto val="1"/>
        <c:lblAlgn val="ctr"/>
        <c:lblOffset val="100"/>
        <c:noMultiLvlLbl val="0"/>
      </c:catAx>
      <c:valAx>
        <c:axId val="-860883904"/>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60877376"/>
        <c:crosses val="autoZero"/>
        <c:crossBetween val="between"/>
        <c:majorUnit val="1"/>
        <c:minorUnit val="5.000000000000001E-2"/>
      </c:valAx>
      <c:spPr>
        <a:noFill/>
        <a:ln>
          <a:solidFill>
            <a:schemeClr val="accent1">
              <a:lumMod val="60000"/>
              <a:lumOff val="4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15CDE57-4EAA-4A04-981A-F176B2748C4B}" type="datetimeFigureOut">
              <a:rPr lang="ru-RU" smtClean="0"/>
              <a:t>27.05.2025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257269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15CDE57-4EAA-4A04-981A-F176B2748C4B}" type="datetimeFigureOut">
              <a:rPr lang="ru-RU" smtClean="0"/>
              <a:t>27.05.2025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307067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15CDE57-4EAA-4A04-981A-F176B2748C4B}" type="datetimeFigureOut">
              <a:rPr lang="ru-RU" smtClean="0"/>
              <a:t>27.05.2025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172661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15CDE57-4EAA-4A04-981A-F176B2748C4B}" type="datetimeFigureOut">
              <a:rPr lang="ru-RU" smtClean="0"/>
              <a:t>27.05.2025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29852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15CDE57-4EAA-4A04-981A-F176B2748C4B}" type="datetimeFigureOut">
              <a:rPr lang="ru-RU" smtClean="0"/>
              <a:t>27.05.2025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249984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15CDE57-4EAA-4A04-981A-F176B2748C4B}" type="datetimeFigureOut">
              <a:rPr lang="ru-RU" smtClean="0"/>
              <a:t>27.05.2025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318280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15CDE57-4EAA-4A04-981A-F176B2748C4B}" type="datetimeFigureOut">
              <a:rPr lang="ru-RU" smtClean="0"/>
              <a:t>27.05.2025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267563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15CDE57-4EAA-4A04-981A-F176B2748C4B}" type="datetimeFigureOut">
              <a:rPr lang="ru-RU" smtClean="0"/>
              <a:t>27.05.2025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113820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5CDE57-4EAA-4A04-981A-F176B2748C4B}" type="datetimeFigureOut">
              <a:rPr lang="ru-RU" smtClean="0"/>
              <a:t>27.05.2025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401821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15CDE57-4EAA-4A04-981A-F176B2748C4B}" type="datetimeFigureOut">
              <a:rPr lang="ru-RU" smtClean="0"/>
              <a:t>27.05.2025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250313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15CDE57-4EAA-4A04-981A-F176B2748C4B}" type="datetimeFigureOut">
              <a:rPr lang="ru-RU" smtClean="0"/>
              <a:t>27.05.2025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38619A-E2D1-42DC-A0A2-88930F8834FA}" type="slidenum">
              <a:rPr lang="ru-RU" smtClean="0"/>
              <a:t>‹#›</a:t>
            </a:fld>
            <a:endParaRPr lang="ru-RU"/>
          </a:p>
        </p:txBody>
      </p:sp>
    </p:spTree>
    <p:extLst>
      <p:ext uri="{BB962C8B-B14F-4D97-AF65-F5344CB8AC3E}">
        <p14:creationId xmlns:p14="http://schemas.microsoft.com/office/powerpoint/2010/main" val="353825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CDE57-4EAA-4A04-981A-F176B2748C4B}" type="datetimeFigureOut">
              <a:rPr lang="ru-RU" smtClean="0"/>
              <a:t>27.05.2025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8619A-E2D1-42DC-A0A2-88930F8834FA}" type="slidenum">
              <a:rPr lang="ru-RU" smtClean="0"/>
              <a:t>‹#›</a:t>
            </a:fld>
            <a:endParaRPr lang="ru-RU"/>
          </a:p>
        </p:txBody>
      </p:sp>
    </p:spTree>
    <p:extLst>
      <p:ext uri="{BB962C8B-B14F-4D97-AF65-F5344CB8AC3E}">
        <p14:creationId xmlns:p14="http://schemas.microsoft.com/office/powerpoint/2010/main" val="21108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8868" y="3222171"/>
            <a:ext cx="9605554" cy="1193483"/>
          </a:xfrm>
        </p:spPr>
        <p:style>
          <a:lnRef idx="2">
            <a:schemeClr val="accent1"/>
          </a:lnRef>
          <a:fillRef idx="1">
            <a:schemeClr val="lt1"/>
          </a:fillRef>
          <a:effectRef idx="0">
            <a:schemeClr val="accent1"/>
          </a:effectRef>
          <a:fontRef idx="minor">
            <a:schemeClr val="dk1"/>
          </a:fontRef>
        </p:style>
        <p:txBody>
          <a:bodyPr>
            <a:normAutofit/>
          </a:bodyPr>
          <a:lstStyle/>
          <a:p>
            <a:r>
              <a:rPr lang="ru-RU" sz="2800" b="1" dirty="0">
                <a:solidFill>
                  <a:srgbClr val="7030A0"/>
                </a:solidFill>
                <a:latin typeface="Liberation Serif" panose="02020603050405020304" pitchFamily="18" charset="0"/>
                <a:ea typeface="Liberation Serif" panose="02020603050405020304" pitchFamily="18" charset="0"/>
                <a:cs typeface="Liberation Serif" panose="02020603050405020304" pitchFamily="18" charset="0"/>
              </a:rPr>
              <a:t>ИТОГИ РЕАЛИЗАЦИИ НАЦИОНАЛЬНЫХ ПРОЕКТОВ В 2019-2024 ГОДАХ</a:t>
            </a:r>
          </a:p>
        </p:txBody>
      </p:sp>
      <p:sp>
        <p:nvSpPr>
          <p:cNvPr id="3" name="Подзаголовок 2"/>
          <p:cNvSpPr>
            <a:spLocks noGrp="1"/>
          </p:cNvSpPr>
          <p:nvPr>
            <p:ph type="subTitle" idx="1"/>
          </p:nvPr>
        </p:nvSpPr>
        <p:spPr>
          <a:xfrm>
            <a:off x="3226938" y="2561224"/>
            <a:ext cx="4976509" cy="481847"/>
          </a:xfrm>
        </p:spPr>
        <p:txBody>
          <a:bodyPr>
            <a:normAutofit/>
          </a:bodyPr>
          <a:lstStyle/>
          <a:p>
            <a:r>
              <a:rPr lang="ru-RU" sz="2000" dirty="0">
                <a:latin typeface="Liberation Serif" panose="02020603050405020304" pitchFamily="18" charset="0"/>
                <a:ea typeface="Liberation Serif" panose="02020603050405020304" pitchFamily="18" charset="0"/>
                <a:cs typeface="Liberation Serif" panose="02020603050405020304" pitchFamily="18" charset="0"/>
              </a:rPr>
              <a:t>Свердловская область</a:t>
            </a:r>
          </a:p>
        </p:txBody>
      </p:sp>
      <p:sp>
        <p:nvSpPr>
          <p:cNvPr id="8" name="Подзаголовок 2"/>
          <p:cNvSpPr txBox="1">
            <a:spLocks/>
          </p:cNvSpPr>
          <p:nvPr/>
        </p:nvSpPr>
        <p:spPr>
          <a:xfrm>
            <a:off x="5627504" y="5691463"/>
            <a:ext cx="6009992" cy="3706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800" dirty="0">
                <a:latin typeface="Liberation Serif" panose="02020603050405020304" pitchFamily="18" charset="0"/>
                <a:ea typeface="Liberation Serif" panose="02020603050405020304" pitchFamily="18" charset="0"/>
                <a:cs typeface="Liberation Serif" panose="02020603050405020304" pitchFamily="18" charset="0"/>
              </a:rPr>
              <a:t>КУШВИНСКИЙ МУНИЦИПАЛЬНЫЙ ОКРУГ</a:t>
            </a:r>
          </a:p>
        </p:txBody>
      </p:sp>
      <p:pic>
        <p:nvPicPr>
          <p:cNvPr id="5" name="Picture 2" descr="https://upload.wikimedia.org/wikipedia/commons/thumb/4/40/Coat_of_Arms_of_Sverdlovsk_oblast.svg/250px-Coat_of_Arms_of_Sverdlovsk_oblast.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9174" y="1537059"/>
            <a:ext cx="872036" cy="6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3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latin typeface="Liberation Serif" panose="02020603050405020304" pitchFamily="18" charset="0"/>
                <a:ea typeface="Liberation Serif" panose="02020603050405020304" pitchFamily="18" charset="0"/>
                <a:cs typeface="Liberation Serif" panose="02020603050405020304" pitchFamily="18" charset="0"/>
              </a:rPr>
              <a:t>Финансирование национального проекта «Культура» </a:t>
            </a:r>
            <a:br>
              <a:rPr lang="ru-RU" sz="2000" b="1" dirty="0">
                <a:latin typeface="Liberation Serif" panose="02020603050405020304" pitchFamily="18" charset="0"/>
                <a:ea typeface="Liberation Serif" panose="02020603050405020304" pitchFamily="18" charset="0"/>
                <a:cs typeface="Liberation Serif" panose="02020603050405020304" pitchFamily="18" charset="0"/>
              </a:rPr>
            </a:br>
            <a:r>
              <a:rPr lang="ru-RU" sz="2000" b="1" dirty="0">
                <a:latin typeface="Liberation Serif" panose="02020603050405020304" pitchFamily="18" charset="0"/>
                <a:ea typeface="Liberation Serif" panose="02020603050405020304" pitchFamily="18" charset="0"/>
                <a:cs typeface="Liberation Serif" panose="02020603050405020304" pitchFamily="18" charset="0"/>
              </a:rPr>
              <a:t>в 2019 -2024 годах, млн. рублей</a:t>
            </a:r>
          </a:p>
        </p:txBody>
      </p:sp>
      <p:sp>
        <p:nvSpPr>
          <p:cNvPr id="8" name="Подзаголовок 2"/>
          <p:cNvSpPr txBox="1">
            <a:spLocks/>
          </p:cNvSpPr>
          <p:nvPr/>
        </p:nvSpPr>
        <p:spPr>
          <a:xfrm>
            <a:off x="1741283" y="6093709"/>
            <a:ext cx="8443865" cy="436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latin typeface="Bahnschrift Light" panose="020B0502040204020203" pitchFamily="34" charset="0"/>
              </a:rPr>
              <a:t> </a:t>
            </a:r>
            <a:r>
              <a:rPr lang="ru-RU" dirty="0">
                <a:solidFill>
                  <a:srgbClr val="00B0F0"/>
                </a:solidFill>
                <a:latin typeface="Bahnschrift Light" panose="020B0502040204020203" pitchFamily="34" charset="0"/>
              </a:rPr>
              <a:t> </a:t>
            </a:r>
            <a:endParaRPr lang="ru-RU" sz="1400" dirty="0">
              <a:latin typeface="Bahnschrift Light" panose="020B0502040204020203" pitchFamily="34" charset="0"/>
            </a:endParaRPr>
          </a:p>
        </p:txBody>
      </p:sp>
      <p:sp>
        <p:nvSpPr>
          <p:cNvPr id="9" name="Подзаголовок 2"/>
          <p:cNvSpPr txBox="1">
            <a:spLocks/>
          </p:cNvSpPr>
          <p:nvPr/>
        </p:nvSpPr>
        <p:spPr>
          <a:xfrm>
            <a:off x="1741283" y="6100220"/>
            <a:ext cx="8443865" cy="436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latin typeface="Bahnschrift Light" panose="020B0502040204020203" pitchFamily="34" charset="0"/>
              </a:rPr>
              <a:t> </a:t>
            </a:r>
            <a:r>
              <a:rPr lang="ru-RU" dirty="0">
                <a:solidFill>
                  <a:srgbClr val="00B0F0"/>
                </a:solidFill>
                <a:latin typeface="Bahnschrift Light" panose="020B0502040204020203" pitchFamily="34" charset="0"/>
              </a:rPr>
              <a:t> </a:t>
            </a:r>
            <a:endParaRPr lang="ru-RU" sz="1400" dirty="0">
              <a:latin typeface="Bahnschrift Light" panose="020B0502040204020203" pitchFamily="34" charset="0"/>
            </a:endParaRPr>
          </a:p>
        </p:txBody>
      </p:sp>
      <p:graphicFrame>
        <p:nvGraphicFramePr>
          <p:cNvPr id="6" name="Объект 5"/>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5825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latin typeface="Liberation Serif" panose="02020603050405020304" pitchFamily="18" charset="0"/>
                <a:ea typeface="Liberation Serif" panose="02020603050405020304" pitchFamily="18" charset="0"/>
                <a:cs typeface="Liberation Serif" panose="02020603050405020304" pitchFamily="18" charset="0"/>
              </a:rPr>
              <a:t>Результаты реализации национального проекта «Культура» </a:t>
            </a:r>
            <a:br>
              <a:rPr lang="ru-RU" sz="2800" dirty="0">
                <a:latin typeface="Liberation Serif" panose="02020603050405020304" pitchFamily="18" charset="0"/>
                <a:ea typeface="Liberation Serif" panose="02020603050405020304" pitchFamily="18" charset="0"/>
                <a:cs typeface="Liberation Serif" panose="02020603050405020304" pitchFamily="18" charset="0"/>
              </a:rPr>
            </a:br>
            <a:r>
              <a:rPr lang="ru-RU" sz="2800" dirty="0">
                <a:latin typeface="Liberation Serif" panose="02020603050405020304" pitchFamily="18" charset="0"/>
                <a:ea typeface="Liberation Serif" panose="02020603050405020304" pitchFamily="18" charset="0"/>
                <a:cs typeface="Liberation Serif" panose="02020603050405020304" pitchFamily="18" charset="0"/>
              </a:rPr>
              <a:t>в 2019-2024 годах</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87595832"/>
              </p:ext>
            </p:extLst>
          </p:nvPr>
        </p:nvGraphicFramePr>
        <p:xfrm>
          <a:off x="838200" y="1825625"/>
          <a:ext cx="10500360" cy="4084320"/>
        </p:xfrm>
        <a:graphic>
          <a:graphicData uri="http://schemas.openxmlformats.org/drawingml/2006/table">
            <a:tbl>
              <a:tblPr firstRow="1" bandRow="1">
                <a:tableStyleId>{5C22544A-7EE6-4342-B048-85BDC9FD1C3A}</a:tableStyleId>
              </a:tblPr>
              <a:tblGrid>
                <a:gridCol w="2148840">
                  <a:extLst>
                    <a:ext uri="{9D8B030D-6E8A-4147-A177-3AD203B41FA5}">
                      <a16:colId xmlns:a16="http://schemas.microsoft.com/office/drawing/2014/main" xmlns="" val="20000"/>
                    </a:ext>
                  </a:extLst>
                </a:gridCol>
                <a:gridCol w="3101340">
                  <a:extLst>
                    <a:ext uri="{9D8B030D-6E8A-4147-A177-3AD203B41FA5}">
                      <a16:colId xmlns:a16="http://schemas.microsoft.com/office/drawing/2014/main" xmlns="" val="20001"/>
                    </a:ext>
                  </a:extLst>
                </a:gridCol>
                <a:gridCol w="2625090">
                  <a:extLst>
                    <a:ext uri="{9D8B030D-6E8A-4147-A177-3AD203B41FA5}">
                      <a16:colId xmlns:a16="http://schemas.microsoft.com/office/drawing/2014/main" xmlns="" val="20002"/>
                    </a:ext>
                  </a:extLst>
                </a:gridCol>
                <a:gridCol w="2625090">
                  <a:extLst>
                    <a:ext uri="{9D8B030D-6E8A-4147-A177-3AD203B41FA5}">
                      <a16:colId xmlns:a16="http://schemas.microsoft.com/office/drawing/2014/main" xmlns="" val="20003"/>
                    </a:ext>
                  </a:extLst>
                </a:gridCol>
              </a:tblGrid>
              <a:tr h="508272">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Национальный проект</a:t>
                      </a:r>
                    </a:p>
                  </a:txBody>
                  <a:tcPr>
                    <a:solidFill>
                      <a:srgbClr val="7030A0">
                        <a:alpha val="67000"/>
                      </a:srgbClr>
                    </a:solidFill>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Параметр</a:t>
                      </a:r>
                    </a:p>
                  </a:txBody>
                  <a:tcPr>
                    <a:solidFill>
                      <a:srgbClr val="7030A0">
                        <a:alpha val="67000"/>
                      </a:srgbClr>
                    </a:solidFill>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Характеристика параметра</a:t>
                      </a:r>
                    </a:p>
                  </a:txBody>
                  <a:tcPr>
                    <a:solidFill>
                      <a:srgbClr val="7030A0">
                        <a:alpha val="67000"/>
                      </a:srgbClr>
                    </a:solidFill>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Объемы финансирования параметра, </a:t>
                      </a:r>
                      <a:r>
                        <a:rPr lang="ru-RU" sz="1600" dirty="0" err="1">
                          <a:latin typeface="Liberation Serif" panose="02020603050405020304" pitchFamily="18" charset="0"/>
                          <a:ea typeface="Liberation Serif" panose="02020603050405020304" pitchFamily="18" charset="0"/>
                          <a:cs typeface="Liberation Serif" panose="02020603050405020304" pitchFamily="18" charset="0"/>
                        </a:rPr>
                        <a:t>млн.руб</a:t>
                      </a: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a:t>
                      </a:r>
                    </a:p>
                  </a:txBody>
                  <a:tcPr>
                    <a:solidFill>
                      <a:srgbClr val="7030A0">
                        <a:alpha val="67000"/>
                      </a:srgbClr>
                    </a:solidFill>
                  </a:tcPr>
                </a:tc>
                <a:extLst>
                  <a:ext uri="{0D108BD9-81ED-4DB2-BD59-A6C34878D82A}">
                    <a16:rowId xmlns:a16="http://schemas.microsoft.com/office/drawing/2014/main" xmlns="" val="10000"/>
                  </a:ext>
                </a:extLst>
              </a:tr>
              <a:tr h="2002722">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Культура</a:t>
                      </a:r>
                    </a:p>
                    <a:p>
                      <a:endParaRPr lang="ru-RU" sz="1600" dirty="0" smtClean="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rgbClr val="7030A0">
                        <a:alpha val="40000"/>
                      </a:srgbClr>
                    </a:solidFill>
                  </a:tcPr>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0" i="0" u="none" strike="noStrike" kern="1200" cap="none" spc="0" normalizeH="0" baseline="0" noProof="0" dirty="0" smtClean="0">
                          <a:ln>
                            <a:noFill/>
                          </a:ln>
                          <a:solidFill>
                            <a:prstClr val="black"/>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Государственная поддержка лучших сельских учреждений культуры</a:t>
                      </a:r>
                    </a:p>
                    <a:p>
                      <a:r>
                        <a:rPr kumimoji="0" lang="ru-RU" sz="1600" b="0" i="0" u="none" strike="noStrike" kern="1200" cap="none" spc="0" normalizeH="0" baseline="0" noProof="0" dirty="0" smtClean="0">
                          <a:ln>
                            <a:noFill/>
                          </a:ln>
                          <a:solidFill>
                            <a:prstClr val="black"/>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Оснащение государственных профессиональных образовательных организаций, государственных и муниципальных организаций дополнительного образования (детские школы искусств) музыкальными инструментами, оборудованием и учебными материалами</a:t>
                      </a: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rgbClr val="7030A0">
                        <a:alpha val="40000"/>
                      </a:srgbClr>
                    </a:solidFill>
                  </a:tcPr>
                </a:tc>
                <a:tc>
                  <a:txBody>
                    <a:bodyPr/>
                    <a:lstStyle/>
                    <a:p>
                      <a:r>
                        <a:rPr lang="ru-RU" sz="1600" dirty="0" smtClean="0">
                          <a:latin typeface="Liberation Serif" panose="02020603050405020304" pitchFamily="18" charset="0"/>
                          <a:ea typeface="Liberation Serif" panose="02020603050405020304" pitchFamily="18" charset="0"/>
                          <a:cs typeface="Liberation Serif" panose="02020603050405020304" pitchFamily="18" charset="0"/>
                        </a:rPr>
                        <a:t>4 учреждения</a:t>
                      </a:r>
                      <a:r>
                        <a:rPr lang="ru-RU" sz="1600" baseline="0" dirty="0" smtClean="0">
                          <a:latin typeface="Liberation Serif" panose="02020603050405020304" pitchFamily="18" charset="0"/>
                          <a:ea typeface="Liberation Serif" panose="02020603050405020304" pitchFamily="18" charset="0"/>
                          <a:cs typeface="Liberation Serif" panose="02020603050405020304" pitchFamily="18" charset="0"/>
                        </a:rPr>
                        <a:t> культуры Кушвинского</a:t>
                      </a:r>
                      <a:r>
                        <a:rPr lang="ru-RU" sz="1600" dirty="0" smtClean="0">
                          <a:latin typeface="Liberation Serif" panose="02020603050405020304" pitchFamily="18" charset="0"/>
                          <a:ea typeface="Liberation Serif" panose="02020603050405020304" pitchFamily="18" charset="0"/>
                          <a:cs typeface="Liberation Serif" panose="02020603050405020304" pitchFamily="18" charset="0"/>
                        </a:rPr>
                        <a:t> муниципального округа (3 детские школы искусств и 1 библиотечно-информационный центр) провели модернизацию учреждений с расширением материально-технической базы, сотрудники муниципальных учреждений получили государственную поддержку</a:t>
                      </a: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rgbClr val="7030A0">
                        <a:alpha val="40000"/>
                      </a:srgbClr>
                    </a:solidFill>
                  </a:tcPr>
                </a:tc>
                <a:tc>
                  <a:txBody>
                    <a:bodyPr/>
                    <a:lstStyle/>
                    <a:p>
                      <a:r>
                        <a:rPr lang="ru-RU" sz="1600" dirty="0" smtClean="0">
                          <a:latin typeface="Liberation Serif" panose="02020603050405020304" pitchFamily="18" charset="0"/>
                          <a:ea typeface="Liberation Serif" panose="02020603050405020304" pitchFamily="18" charset="0"/>
                          <a:cs typeface="Liberation Serif" panose="02020603050405020304" pitchFamily="18" charset="0"/>
                        </a:rPr>
                        <a:t>10,72</a:t>
                      </a:r>
                    </a:p>
                    <a:p>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rgbClr val="7030A0">
                        <a:alpha val="40000"/>
                      </a:srgbClr>
                    </a:solidFill>
                  </a:tcPr>
                </a:tc>
                <a:extLst>
                  <a:ext uri="{0D108BD9-81ED-4DB2-BD59-A6C34878D82A}">
                    <a16:rowId xmlns:a16="http://schemas.microsoft.com/office/drawing/2014/main" xmlns="" val="10001"/>
                  </a:ext>
                </a:extLst>
              </a:tr>
            </a:tbl>
          </a:graphicData>
        </a:graphic>
      </p:graphicFrame>
      <p:sp>
        <p:nvSpPr>
          <p:cNvPr id="8" name="Подзаголовок 2"/>
          <p:cNvSpPr txBox="1">
            <a:spLocks/>
          </p:cNvSpPr>
          <p:nvPr/>
        </p:nvSpPr>
        <p:spPr>
          <a:xfrm>
            <a:off x="1741283" y="6093709"/>
            <a:ext cx="8443865" cy="436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latin typeface="Bahnschrift Light" panose="020B0502040204020203" pitchFamily="34" charset="0"/>
              </a:rPr>
              <a:t> </a:t>
            </a:r>
            <a:r>
              <a:rPr lang="ru-RU" dirty="0">
                <a:solidFill>
                  <a:srgbClr val="00B0F0"/>
                </a:solidFill>
                <a:latin typeface="Bahnschrift Light" panose="020B0502040204020203" pitchFamily="34" charset="0"/>
              </a:rPr>
              <a:t> </a:t>
            </a:r>
            <a:endParaRPr lang="ru-RU" sz="1400" dirty="0">
              <a:latin typeface="Bahnschrift Light" panose="020B0502040204020203" pitchFamily="34" charset="0"/>
            </a:endParaRPr>
          </a:p>
        </p:txBody>
      </p:sp>
      <p:sp>
        <p:nvSpPr>
          <p:cNvPr id="9" name="Подзаголовок 2"/>
          <p:cNvSpPr txBox="1">
            <a:spLocks/>
          </p:cNvSpPr>
          <p:nvPr/>
        </p:nvSpPr>
        <p:spPr>
          <a:xfrm>
            <a:off x="1741283" y="6100220"/>
            <a:ext cx="8443865" cy="436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latin typeface="Bahnschrift Light" panose="020B0502040204020203" pitchFamily="34" charset="0"/>
              </a:rPr>
              <a:t> </a:t>
            </a:r>
            <a:r>
              <a:rPr lang="ru-RU" dirty="0">
                <a:solidFill>
                  <a:srgbClr val="00B0F0"/>
                </a:solidFill>
                <a:latin typeface="Bahnschrift Light" panose="020B0502040204020203" pitchFamily="34" charset="0"/>
              </a:rPr>
              <a:t> </a:t>
            </a:r>
            <a:endParaRPr lang="ru-RU" sz="1400" dirty="0">
              <a:latin typeface="Bahnschrift Light" panose="020B0502040204020203" pitchFamily="34" charset="0"/>
            </a:endParaRPr>
          </a:p>
        </p:txBody>
      </p:sp>
    </p:spTree>
    <p:extLst>
      <p:ext uri="{BB962C8B-B14F-4D97-AF65-F5344CB8AC3E}">
        <p14:creationId xmlns:p14="http://schemas.microsoft.com/office/powerpoint/2010/main" val="3808630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695" y="280028"/>
            <a:ext cx="4046709" cy="868421"/>
          </a:xfrm>
        </p:spPr>
        <p:txBody>
          <a:bodyPr>
            <a:normAutofit/>
          </a:bodyPr>
          <a:lstStyle/>
          <a:p>
            <a:r>
              <a:rPr lang="ru-RU" dirty="0">
                <a:solidFill>
                  <a:srgbClr val="7030A0"/>
                </a:solidFill>
                <a:latin typeface="Liberation Serif" panose="02020603050405020304" pitchFamily="18" charset="0"/>
                <a:ea typeface="Liberation Serif" panose="02020603050405020304" pitchFamily="18" charset="0"/>
                <a:cs typeface="Liberation Serif" panose="02020603050405020304" pitchFamily="18" charset="0"/>
              </a:rPr>
              <a:t>КУЛЬТУРА</a:t>
            </a:r>
          </a:p>
        </p:txBody>
      </p:sp>
      <p:sp>
        <p:nvSpPr>
          <p:cNvPr id="3" name="Объект 2"/>
          <p:cNvSpPr>
            <a:spLocks noGrp="1"/>
          </p:cNvSpPr>
          <p:nvPr>
            <p:ph idx="1"/>
          </p:nvPr>
        </p:nvSpPr>
        <p:spPr>
          <a:xfrm>
            <a:off x="6305005" y="1036320"/>
            <a:ext cx="5242561" cy="5140643"/>
          </a:xfrm>
        </p:spPr>
        <p:txBody>
          <a:bodyPr>
            <a:normAutofit/>
          </a:bodyPr>
          <a:lstStyle/>
          <a:p>
            <a:pPr marL="0" indent="0" algn="ctr">
              <a:lnSpc>
                <a:spcPct val="100000"/>
              </a:lnSpc>
              <a:spcBef>
                <a:spcPts val="0"/>
              </a:spcBef>
              <a:buNone/>
            </a:pPr>
            <a:r>
              <a:rPr lang="ru-RU" sz="2000" b="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Муниципальное автономное учреждение дополнительного образования Кушвинского муниципального округа </a:t>
            </a:r>
            <a:r>
              <a:rPr lang="en-US" sz="2000" b="1" dirty="0" smtClean="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Центр </a:t>
            </a:r>
            <a:r>
              <a:rPr lang="ru-RU" sz="2000" b="1" i="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культуры и досуга </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                          </a:t>
            </a:r>
            <a:r>
              <a:rPr lang="en-US"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п.</a:t>
            </a:r>
            <a:r>
              <a:rPr lang="en-US"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Баранчинский</a:t>
            </a:r>
            <a:r>
              <a:rPr lang="ru-RU" sz="2000" b="1" i="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a:t>
            </a:r>
            <a:endParaRPr lang="ru-RU"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0" lvl="0" indent="0">
              <a:buNone/>
            </a:pPr>
            <a:r>
              <a:rPr lang="ru-RU" sz="16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2019 г. Государственная </a:t>
            </a:r>
            <a:r>
              <a:rPr lang="ru-RU" sz="16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поддержка лучших сельских учреждений </a:t>
            </a:r>
            <a:r>
              <a:rPr lang="ru-RU" sz="16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культуры</a:t>
            </a:r>
            <a:endParaRPr lang="ru-RU" sz="16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endParaRPr>
          </a:p>
          <a:p>
            <a:pPr algn="just">
              <a:buFont typeface="Wingdings" panose="05000000000000000000" pitchFamily="2" charset="2"/>
              <a:buChar char="v"/>
            </a:pP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Приобретены музыкальные </a:t>
            </a: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инструменты: </a:t>
            </a:r>
            <a:r>
              <a:rPr lang="ru-RU" sz="2000" dirty="0" err="1">
                <a:latin typeface="Liberation Serif" panose="02020603050405020304" pitchFamily="18" charset="0"/>
                <a:ea typeface="Liberation Serif" panose="02020603050405020304" pitchFamily="18" charset="0"/>
                <a:cs typeface="Liberation Serif" panose="02020603050405020304" pitchFamily="18" charset="0"/>
              </a:rPr>
              <a:t>электропианино</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бас-гитара, шестиструнная электрогитара</a:t>
            </a:r>
            <a:r>
              <a:rPr lang="en-US" sz="2000" dirty="0" smtClean="0">
                <a:latin typeface="Liberation Serif" panose="02020603050405020304" pitchFamily="18" charset="0"/>
                <a:ea typeface="Liberation Serif" panose="02020603050405020304" pitchFamily="18" charset="0"/>
                <a:cs typeface="Liberation Serif" panose="02020603050405020304" pitchFamily="18" charset="0"/>
              </a:rPr>
              <a:t>.</a:t>
            </a:r>
            <a:r>
              <a:rPr lang="ru-RU" sz="2200" dirty="0" smtClean="0">
                <a:latin typeface="Liberation Serif" panose="02020603050405020304" pitchFamily="18" charset="0"/>
                <a:ea typeface="Liberation Serif" panose="02020603050405020304" pitchFamily="18" charset="0"/>
                <a:cs typeface="Liberation Serif" panose="02020603050405020304" pitchFamily="18" charset="0"/>
              </a:rPr>
              <a:t>.</a:t>
            </a:r>
            <a:endParaRPr lang="ru-RU" sz="2000" dirty="0" smtClean="0">
              <a:latin typeface="Liberation Serif" panose="02020603050405020304" pitchFamily="18" charset="0"/>
              <a:ea typeface="Liberation Serif" panose="02020603050405020304" pitchFamily="18" charset="0"/>
              <a:cs typeface="Liberation Serif" panose="02020603050405020304" pitchFamily="18" charset="0"/>
            </a:endParaRPr>
          </a:p>
          <a:p>
            <a:pPr algn="just">
              <a:buFont typeface="Wingdings" panose="05000000000000000000" pitchFamily="2" charset="2"/>
              <a:buChar char="v"/>
            </a:pP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Приобретено оборудование: </a:t>
            </a: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комплект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из </a:t>
            </a: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микрофонов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для </a:t>
            </a: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ударных</a:t>
            </a:r>
            <a:r>
              <a:rPr lang="en-US" sz="2000" dirty="0" smtClean="0">
                <a:latin typeface="Liberation Serif" panose="02020603050405020304" pitchFamily="18" charset="0"/>
                <a:ea typeface="Liberation Serif" panose="02020603050405020304" pitchFamily="18" charset="0"/>
                <a:cs typeface="Liberation Serif" panose="02020603050405020304" pitchFamily="18" charset="0"/>
              </a:rPr>
              <a:t> (5</a:t>
            </a: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 шт.), микрофон конденсаторный (4 шт.).</a:t>
            </a:r>
            <a:endParaRPr lang="ru-RU" sz="2000" dirty="0">
              <a:latin typeface="Bahnschrift Condensed" panose="020B0502040204020203" pitchFamily="34" charset="0"/>
            </a:endParaRPr>
          </a:p>
        </p:txBody>
      </p:sp>
      <p:pic>
        <p:nvPicPr>
          <p:cNvPr id="2052" name="Picture 4" descr="https://culture.gov.ru/about/national-project/official_symbols/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89" y="280028"/>
            <a:ext cx="1386720" cy="138672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20250523_102221.jpg"/>
          <p:cNvPicPr>
            <a:picLocks noChangeAspect="1"/>
          </p:cNvPicPr>
          <p:nvPr/>
        </p:nvPicPr>
        <p:blipFill>
          <a:blip r:embed="rId3" cstate="print"/>
          <a:srcRect t="51" b="51"/>
          <a:stretch>
            <a:fillRect/>
          </a:stretch>
        </p:blipFill>
        <p:spPr>
          <a:xfrm>
            <a:off x="622815" y="1755782"/>
            <a:ext cx="5488912" cy="4334095"/>
          </a:xfrm>
          <a:prstGeom prst="rect">
            <a:avLst/>
          </a:prstGeom>
        </p:spPr>
      </p:pic>
    </p:spTree>
    <p:extLst>
      <p:ext uri="{BB962C8B-B14F-4D97-AF65-F5344CB8AC3E}">
        <p14:creationId xmlns:p14="http://schemas.microsoft.com/office/powerpoint/2010/main" val="604941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695" y="280028"/>
            <a:ext cx="4046709" cy="868421"/>
          </a:xfrm>
        </p:spPr>
        <p:txBody>
          <a:bodyPr>
            <a:normAutofit/>
          </a:bodyPr>
          <a:lstStyle/>
          <a:p>
            <a:r>
              <a:rPr lang="ru-RU" dirty="0">
                <a:solidFill>
                  <a:srgbClr val="7030A0"/>
                </a:solidFill>
                <a:latin typeface="Liberation Serif" panose="02020603050405020304" pitchFamily="18" charset="0"/>
                <a:ea typeface="Liberation Serif" panose="02020603050405020304" pitchFamily="18" charset="0"/>
                <a:cs typeface="Liberation Serif" panose="02020603050405020304" pitchFamily="18" charset="0"/>
              </a:rPr>
              <a:t>КУЛЬТУРА</a:t>
            </a:r>
          </a:p>
        </p:txBody>
      </p:sp>
      <p:sp>
        <p:nvSpPr>
          <p:cNvPr id="3" name="Объект 2"/>
          <p:cNvSpPr>
            <a:spLocks noGrp="1"/>
          </p:cNvSpPr>
          <p:nvPr>
            <p:ph idx="1"/>
          </p:nvPr>
        </p:nvSpPr>
        <p:spPr>
          <a:xfrm>
            <a:off x="7122693" y="1148449"/>
            <a:ext cx="4416163" cy="5028514"/>
          </a:xfrm>
        </p:spPr>
        <p:txBody>
          <a:bodyPr>
            <a:normAutofit/>
          </a:bodyPr>
          <a:lstStyle/>
          <a:p>
            <a:pPr marL="0" lvl="0" indent="0" algn="ctr">
              <a:buNone/>
            </a:pPr>
            <a:r>
              <a:rPr lang="ru-RU" sz="2000" b="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Муниципальное автономное учреждение дополнительного образования Кушвинского муниципального округа </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a:t>
            </a:r>
            <a:r>
              <a:rPr lang="ru-RU" sz="2000" b="1" i="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Баранчинская детская школа искусств»</a:t>
            </a:r>
            <a:endParaRPr lang="ru-RU"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0" indent="0" algn="just">
              <a:buNone/>
            </a:pP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Государственная поддержка лучших сельских учреждений культуры</a:t>
            </a:r>
          </a:p>
          <a:p>
            <a:pPr algn="just">
              <a:buFont typeface="Wingdings" panose="05000000000000000000" pitchFamily="2" charset="2"/>
              <a:buChar char="v"/>
            </a:pP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2019 г.</a:t>
            </a:r>
          </a:p>
          <a:p>
            <a:pPr marL="0" indent="0" algn="just">
              <a:buNone/>
            </a:pPr>
            <a:r>
              <a:rPr 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Приобретен музыкальный </a:t>
            </a:r>
            <a:r>
              <a:rPr 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инструмент </a:t>
            </a:r>
            <a:r>
              <a:rPr 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саксофон </a:t>
            </a:r>
            <a:r>
              <a:rPr 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тенор </a:t>
            </a:r>
            <a:r>
              <a:rPr 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и интерактивная доска с мультимедийным проектором.</a:t>
            </a:r>
            <a:endParaRPr lang="ru-RU" sz="2000" dirty="0">
              <a:latin typeface="Liberation Serif" panose="02020603050405020304" pitchFamily="18" charset="0"/>
              <a:ea typeface="Liberation Serif" panose="02020603050405020304" pitchFamily="18" charset="0"/>
              <a:cs typeface="Liberation Serif" panose="02020603050405020304" pitchFamily="18" charset="0"/>
            </a:endParaRPr>
          </a:p>
          <a:p>
            <a:pPr marL="0" indent="0" algn="just">
              <a:buNone/>
            </a:pPr>
            <a:endParaRPr lang="ru-RU" sz="2400" dirty="0">
              <a:latin typeface="Bahnschrift Condensed" panose="020B0502040204020203" pitchFamily="34" charset="0"/>
            </a:endParaRPr>
          </a:p>
          <a:p>
            <a:pPr marL="0" indent="0" algn="just">
              <a:buNone/>
            </a:pPr>
            <a:endParaRPr lang="ru-RU" sz="2400" dirty="0">
              <a:latin typeface="Bahnschrift Condensed" panose="020B0502040204020203" pitchFamily="34" charset="0"/>
            </a:endParaRPr>
          </a:p>
        </p:txBody>
      </p:sp>
      <p:pic>
        <p:nvPicPr>
          <p:cNvPr id="2052" name="Picture 4" descr="https://culture.gov.ru/about/national-project/official_symbols/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89" y="280028"/>
            <a:ext cx="1386720" cy="138672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1560363" y="1666748"/>
            <a:ext cx="4683684" cy="4683684"/>
          </a:xfrm>
          <a:prstGeom prst="rect">
            <a:avLst/>
          </a:prstGeom>
        </p:spPr>
      </p:pic>
    </p:spTree>
    <p:extLst>
      <p:ext uri="{BB962C8B-B14F-4D97-AF65-F5344CB8AC3E}">
        <p14:creationId xmlns:p14="http://schemas.microsoft.com/office/powerpoint/2010/main" val="1083235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695" y="280028"/>
            <a:ext cx="4046709" cy="868421"/>
          </a:xfrm>
        </p:spPr>
        <p:txBody>
          <a:bodyPr>
            <a:normAutofit/>
          </a:bodyPr>
          <a:lstStyle/>
          <a:p>
            <a:r>
              <a:rPr lang="ru-RU" dirty="0">
                <a:solidFill>
                  <a:srgbClr val="7030A0"/>
                </a:solidFill>
                <a:latin typeface="Liberation Serif" panose="02020603050405020304" pitchFamily="18" charset="0"/>
                <a:ea typeface="Liberation Serif" panose="02020603050405020304" pitchFamily="18" charset="0"/>
                <a:cs typeface="Liberation Serif" panose="02020603050405020304" pitchFamily="18" charset="0"/>
              </a:rPr>
              <a:t>КУЛЬТУРА</a:t>
            </a:r>
          </a:p>
        </p:txBody>
      </p:sp>
      <p:sp>
        <p:nvSpPr>
          <p:cNvPr id="3" name="Объект 2"/>
          <p:cNvSpPr>
            <a:spLocks noGrp="1"/>
          </p:cNvSpPr>
          <p:nvPr>
            <p:ph idx="1"/>
          </p:nvPr>
        </p:nvSpPr>
        <p:spPr>
          <a:xfrm>
            <a:off x="6306901" y="382114"/>
            <a:ext cx="5153579" cy="6175439"/>
          </a:xfrm>
        </p:spPr>
        <p:txBody>
          <a:bodyPr>
            <a:normAutofit fontScale="25000" lnSpcReduction="20000"/>
          </a:bodyPr>
          <a:lstStyle/>
          <a:p>
            <a:pPr marL="0" indent="0" algn="ctr">
              <a:buNone/>
            </a:pPr>
            <a:r>
              <a:rPr lang="ru-RU" sz="8000" b="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Муниципальное автономное учреждение дополнительного образования Кушвинского муниципального </a:t>
            </a:r>
            <a:r>
              <a:rPr lang="ru-RU" sz="8000" b="1" dirty="0" smtClean="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округа           «</a:t>
            </a:r>
            <a:r>
              <a:rPr lang="ru-RU" sz="8000" b="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Детская музыкальная школа»</a:t>
            </a:r>
            <a:endParaRPr lang="ru-RU" sz="8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0" lvl="0" indent="0" algn="just">
              <a:buNone/>
            </a:pPr>
            <a:r>
              <a:rPr lang="ru-RU" sz="56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Предоставление </a:t>
            </a:r>
            <a:r>
              <a:rPr lang="ru-RU" sz="56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субсидии на оснащение государственных профессиональных </a:t>
            </a:r>
            <a:r>
              <a:rPr lang="ru-RU" sz="56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образовательных </a:t>
            </a:r>
            <a:r>
              <a:rPr lang="ru-RU" sz="56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организаций, государственных и муниципальных организаций до</a:t>
            </a:r>
            <a:r>
              <a:rPr lang="ru-RU" sz="56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полнительного </a:t>
            </a:r>
            <a:r>
              <a:rPr lang="ru-RU" sz="56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образования (детские школы искусств) музыкальными инструментами, оборудованием и учебными материалами в размере </a:t>
            </a:r>
            <a:r>
              <a:rPr lang="ru-RU" sz="5600" b="1"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7, 23 </a:t>
            </a:r>
            <a:r>
              <a:rPr lang="ru-RU" sz="5600" b="1"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млн. </a:t>
            </a:r>
            <a:r>
              <a:rPr lang="ru-RU" sz="5600" b="1"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рублей 2019 г.</a:t>
            </a:r>
            <a:endParaRPr lang="ru-RU" sz="5600" b="1"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endParaRPr>
          </a:p>
          <a:p>
            <a:pPr algn="just">
              <a:buFont typeface="Wingdings" panose="05000000000000000000" pitchFamily="2" charset="2"/>
              <a:buChar char="v"/>
            </a:pPr>
            <a:r>
              <a:rPr lang="ru-RU" sz="8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Приобретены музыкальные инструменты: </a:t>
            </a:r>
            <a:r>
              <a:rPr lang="ru-RU" sz="8000" dirty="0" smtClean="0">
                <a:latin typeface="Liberation Serif" panose="02020603050405020304" pitchFamily="18" charset="0"/>
                <a:ea typeface="Liberation Serif" panose="02020603050405020304" pitchFamily="18" charset="0"/>
                <a:cs typeface="Liberation Serif" panose="02020603050405020304" pitchFamily="18" charset="0"/>
              </a:rPr>
              <a:t>пианино (12 шт.), аккордеон (6 шт.), баян (4 шт.), классическая гитара (1 шт.), </a:t>
            </a:r>
            <a:r>
              <a:rPr lang="ru-RU" sz="8000" dirty="0">
                <a:latin typeface="Liberation Serif" panose="02020603050405020304" pitchFamily="18" charset="0"/>
                <a:ea typeface="Liberation Serif" panose="02020603050405020304" pitchFamily="18" charset="0"/>
                <a:cs typeface="Liberation Serif" panose="02020603050405020304" pitchFamily="18" charset="0"/>
              </a:rPr>
              <a:t>труба школьная (2 шт.), домра прима концертная (2 шт.), скрипка концертная (2 шт.), балалайка прима концертная (2 шт.), чехол для классической гитары (1 шт.), чехол для домры (2 шт.), чехол для балалайки (2 шт.), чехол для скрипки (2 шт.), смычок скрипичный (2 шт.), мостик для скрипки (2 шт.)</a:t>
            </a:r>
          </a:p>
          <a:p>
            <a:pPr lvl="0" algn="just">
              <a:buFont typeface="Wingdings" panose="05000000000000000000" pitchFamily="2" charset="2"/>
              <a:buChar char="v"/>
            </a:pPr>
            <a:r>
              <a:rPr lang="ru-RU" sz="8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Приобретено оборудование: </a:t>
            </a:r>
            <a:r>
              <a:rPr lang="ru-RU" sz="8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радиосистема с ручным микрофоном (3 шт.), радиосистема с головным микрофоном (3 шт.), кресла (160 шт.),  </a:t>
            </a:r>
            <a:r>
              <a:rPr lang="ru-RU" sz="8000" dirty="0" err="1">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банкетка</a:t>
            </a:r>
            <a:r>
              <a:rPr lang="ru-RU" sz="8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для фортепиано (10 шт.), интерактивная стойка (3 шт.), </a:t>
            </a:r>
            <a:r>
              <a:rPr lang="ru-RU" sz="8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стулья</a:t>
            </a:r>
            <a:endParaRPr lang="ru-RU" sz="8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endParaRPr>
          </a:p>
          <a:p>
            <a:pPr lvl="0" algn="just">
              <a:buFont typeface="Wingdings" panose="05000000000000000000" pitchFamily="2" charset="2"/>
              <a:buChar char="v"/>
            </a:pPr>
            <a:r>
              <a:rPr lang="ru-RU" sz="8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Приобретены </a:t>
            </a:r>
            <a:r>
              <a:rPr lang="ru-RU" sz="8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методическая литература</a:t>
            </a:r>
            <a:endParaRPr lang="ru-RU" sz="8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2052" name="Picture 4" descr="https://culture.gov.ru/about/national-project/official_symbols/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89" y="280028"/>
            <a:ext cx="1386720" cy="138672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86" y="1857216"/>
            <a:ext cx="3628836" cy="165900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7322" y="1863272"/>
            <a:ext cx="2358761" cy="165295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86" y="3444069"/>
            <a:ext cx="3080050" cy="1495587"/>
          </a:xfrm>
          <a:prstGeom prst="rect">
            <a:avLst/>
          </a:prstGeom>
        </p:spPr>
      </p:pic>
      <p:pic>
        <p:nvPicPr>
          <p:cNvPr id="4" name="Рисунок 3"/>
          <p:cNvPicPr>
            <a:picLocks noChangeAspect="1"/>
          </p:cNvPicPr>
          <p:nvPr/>
        </p:nvPicPr>
        <p:blipFill>
          <a:blip r:embed="rId6"/>
          <a:stretch>
            <a:fillRect/>
          </a:stretch>
        </p:blipFill>
        <p:spPr>
          <a:xfrm>
            <a:off x="3408536" y="3516226"/>
            <a:ext cx="2907547" cy="1377815"/>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702" y="4721169"/>
            <a:ext cx="1526322" cy="1709100"/>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1484" y="4401478"/>
            <a:ext cx="1330447" cy="2028791"/>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8607" y="4532733"/>
            <a:ext cx="1250051" cy="1897536"/>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12677" y="4769252"/>
            <a:ext cx="2103406" cy="1661017"/>
          </a:xfrm>
          <a:prstGeom prst="rect">
            <a:avLst/>
          </a:prstGeom>
        </p:spPr>
      </p:pic>
    </p:spTree>
    <p:extLst>
      <p:ext uri="{BB962C8B-B14F-4D97-AF65-F5344CB8AC3E}">
        <p14:creationId xmlns:p14="http://schemas.microsoft.com/office/powerpoint/2010/main" val="1317834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695" y="280028"/>
            <a:ext cx="4046709" cy="868421"/>
          </a:xfrm>
        </p:spPr>
        <p:txBody>
          <a:bodyPr>
            <a:normAutofit/>
          </a:bodyPr>
          <a:lstStyle/>
          <a:p>
            <a:r>
              <a:rPr lang="ru-RU" dirty="0">
                <a:solidFill>
                  <a:srgbClr val="7030A0"/>
                </a:solidFill>
                <a:latin typeface="Liberation Serif" panose="02020603050405020304" pitchFamily="18" charset="0"/>
                <a:ea typeface="Liberation Serif" panose="02020603050405020304" pitchFamily="18" charset="0"/>
                <a:cs typeface="Liberation Serif" panose="02020603050405020304" pitchFamily="18" charset="0"/>
              </a:rPr>
              <a:t>КУЛЬТУРА</a:t>
            </a:r>
          </a:p>
        </p:txBody>
      </p:sp>
      <p:sp>
        <p:nvSpPr>
          <p:cNvPr id="3" name="Объект 2"/>
          <p:cNvSpPr>
            <a:spLocks noGrp="1"/>
          </p:cNvSpPr>
          <p:nvPr>
            <p:ph idx="1"/>
          </p:nvPr>
        </p:nvSpPr>
        <p:spPr>
          <a:xfrm>
            <a:off x="6792686" y="896983"/>
            <a:ext cx="4807131" cy="5279980"/>
          </a:xfrm>
        </p:spPr>
        <p:txBody>
          <a:bodyPr>
            <a:normAutofit/>
          </a:bodyPr>
          <a:lstStyle/>
          <a:p>
            <a:pPr marL="0" indent="0" algn="ctr">
              <a:buNone/>
            </a:pP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Муниципальное бюджетное учреждение культуры Кушвинского муниципального округа </a:t>
            </a:r>
            <a:r>
              <a:rPr lang="ru-RU" sz="2000" b="1" i="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«Библиотечно-информационный центр»</a:t>
            </a:r>
            <a:endParaRPr lang="ru-RU"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0" lvl="0" indent="0" algn="just">
              <a:buNone/>
            </a:pPr>
            <a:r>
              <a:rPr lang="ru-RU" sz="17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Государственная поддержка лучших сельских учреждений культуры</a:t>
            </a:r>
          </a:p>
          <a:p>
            <a:pPr lvl="0" algn="just" fontAlgn="base">
              <a:lnSpc>
                <a:spcPct val="80000"/>
              </a:lnSpc>
              <a:spcAft>
                <a:spcPct val="0"/>
              </a:spcAft>
              <a:buFont typeface="Wingdings" panose="05000000000000000000" pitchFamily="2" charset="2"/>
              <a:buChar char="v"/>
            </a:pPr>
            <a:r>
              <a:rPr lang="ru-RU" altLang="ru-RU" sz="1800" dirty="0" smtClean="0">
                <a:solidFill>
                  <a:prstClr val="black"/>
                </a:solidFill>
                <a:latin typeface="Bahnschrift Condensed" panose="020B0502040204020203" pitchFamily="34" charset="0"/>
              </a:rPr>
              <a:t> </a:t>
            </a:r>
            <a:r>
              <a:rPr lang="ru-RU" alt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2019г</a:t>
            </a:r>
            <a:r>
              <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О</a:t>
            </a:r>
            <a:r>
              <a:rPr lang="ru-RU" alt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ткрытие </a:t>
            </a:r>
            <a:r>
              <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литературно-музейной комнаты уральского писателя </a:t>
            </a:r>
            <a:r>
              <a:rPr lang="ru-RU" alt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А.П</a:t>
            </a:r>
            <a:r>
              <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altLang="ru-RU" sz="2000" dirty="0" err="1">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Бондина</a:t>
            </a:r>
            <a:r>
              <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создание передвижной мобильной выставки, посвященной писателю в Азиатской сельской библиотеке </a:t>
            </a:r>
            <a:r>
              <a:rPr lang="ru-RU" alt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3</a:t>
            </a:r>
            <a:r>
              <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a:t>
            </a:r>
          </a:p>
          <a:p>
            <a:pPr lvl="0" algn="just" fontAlgn="base">
              <a:lnSpc>
                <a:spcPct val="80000"/>
              </a:lnSpc>
              <a:spcAft>
                <a:spcPct val="0"/>
              </a:spcAft>
              <a:buFont typeface="Wingdings" panose="05000000000000000000" pitchFamily="2" charset="2"/>
              <a:buChar char="v"/>
            </a:pPr>
            <a:r>
              <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2021г. </a:t>
            </a:r>
            <a:r>
              <a:rPr lang="ru-RU" alt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Приобретение </a:t>
            </a:r>
            <a:r>
              <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компьютерного оборудования и мебели (библиотечные стеллажи, детская мебель, компьютер, МФУ, акустическая система) для Баранчинской библиотеки </a:t>
            </a:r>
            <a:r>
              <a:rPr lang="ru-RU" altLang="ru-RU" sz="2000" dirty="0" smtClean="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rPr>
              <a:t>№ 2</a:t>
            </a:r>
            <a:endParaRPr lang="ru-RU" altLang="ru-RU" sz="2000" dirty="0">
              <a:solidFill>
                <a:prstClr val="black"/>
              </a:solidFill>
              <a:latin typeface="Liberation Serif" panose="02020603050405020304" pitchFamily="18" charset="0"/>
              <a:ea typeface="Liberation Serif" panose="02020603050405020304" pitchFamily="18" charset="0"/>
              <a:cs typeface="Liberation Serif" panose="02020603050405020304" pitchFamily="18" charset="0"/>
            </a:endParaRPr>
          </a:p>
          <a:p>
            <a:pPr marL="0" indent="0" algn="just">
              <a:buNone/>
            </a:pPr>
            <a:endParaRPr lang="ru-RU" sz="2400" dirty="0">
              <a:latin typeface="Bahnschrift Condensed" panose="020B0502040204020203" pitchFamily="34" charset="0"/>
            </a:endParaRPr>
          </a:p>
          <a:p>
            <a:pPr marL="0" indent="0" algn="just">
              <a:buNone/>
            </a:pPr>
            <a:endParaRPr lang="ru-RU" sz="2400" dirty="0">
              <a:latin typeface="Bahnschrift Condensed" panose="020B0502040204020203" pitchFamily="34" charset="0"/>
            </a:endParaRPr>
          </a:p>
        </p:txBody>
      </p:sp>
      <p:pic>
        <p:nvPicPr>
          <p:cNvPr id="2052" name="Picture 4" descr="https://culture.gov.ru/about/national-project/official_symbols/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89" y="280028"/>
            <a:ext cx="1386720" cy="1386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SvetaX\Desktop\бондин\фото2.jpg"/>
          <p:cNvPicPr>
            <a:picLocks noChangeAspect="1" noChangeArrowheads="1"/>
          </p:cNvPicPr>
          <p:nvPr/>
        </p:nvPicPr>
        <p:blipFill>
          <a:blip r:embed="rId3">
            <a:extLst>
              <a:ext uri="{28A0092B-C50C-407E-A947-70E740481C1C}">
                <a14:useLocalDpi xmlns:a14="http://schemas.microsoft.com/office/drawing/2010/main" val="0"/>
              </a:ext>
            </a:extLst>
          </a:blip>
          <a:srcRect t="20981"/>
          <a:stretch>
            <a:fillRect/>
          </a:stretch>
        </p:blipFill>
        <p:spPr bwMode="auto">
          <a:xfrm>
            <a:off x="492125" y="1787525"/>
            <a:ext cx="31654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Users\SvetaX\Desktop\i.jpg"/>
          <p:cNvPicPr>
            <a:picLocks noChangeAspect="1" noChangeArrowheads="1"/>
          </p:cNvPicPr>
          <p:nvPr/>
        </p:nvPicPr>
        <p:blipFill>
          <a:blip r:embed="rId4">
            <a:extLst>
              <a:ext uri="{28A0092B-C50C-407E-A947-70E740481C1C}">
                <a14:useLocalDpi xmlns:a14="http://schemas.microsoft.com/office/drawing/2010/main" val="0"/>
              </a:ext>
            </a:extLst>
          </a:blip>
          <a:srcRect t="6284"/>
          <a:stretch>
            <a:fillRect/>
          </a:stretch>
        </p:blipFill>
        <p:spPr bwMode="auto">
          <a:xfrm>
            <a:off x="3712936" y="1787525"/>
            <a:ext cx="307975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C:\Users\SvetaX\Desktop\Новая папка (3)\WhatsApp Image 2025-05-22 at 10.51.2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49" y="4022771"/>
            <a:ext cx="30956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Users\SvetaX\Desktop\Новая папка (3)\WhatsApp Image 2025-05-22 at 10.51.12.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2936" y="4022771"/>
            <a:ext cx="3063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71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695" y="280028"/>
            <a:ext cx="4046709" cy="868421"/>
          </a:xfrm>
        </p:spPr>
        <p:txBody>
          <a:bodyPr>
            <a:normAutofit/>
          </a:bodyPr>
          <a:lstStyle/>
          <a:p>
            <a:r>
              <a:rPr lang="ru-RU" dirty="0">
                <a:solidFill>
                  <a:srgbClr val="7030A0"/>
                </a:solidFill>
                <a:latin typeface="Liberation Serif" panose="02020603050405020304" pitchFamily="18" charset="0"/>
                <a:ea typeface="Liberation Serif" panose="02020603050405020304" pitchFamily="18" charset="0"/>
                <a:cs typeface="Liberation Serif" panose="02020603050405020304" pitchFamily="18" charset="0"/>
              </a:rPr>
              <a:t>КУЛЬТУРА</a:t>
            </a:r>
          </a:p>
        </p:txBody>
      </p:sp>
      <p:sp>
        <p:nvSpPr>
          <p:cNvPr id="3" name="Объект 2"/>
          <p:cNvSpPr>
            <a:spLocks noGrp="1"/>
          </p:cNvSpPr>
          <p:nvPr>
            <p:ph idx="1"/>
          </p:nvPr>
        </p:nvSpPr>
        <p:spPr>
          <a:xfrm>
            <a:off x="7122694" y="370114"/>
            <a:ext cx="4231105" cy="6019800"/>
          </a:xfrm>
        </p:spPr>
        <p:txBody>
          <a:bodyPr>
            <a:normAutofit lnSpcReduction="10000"/>
          </a:bodyPr>
          <a:lstStyle/>
          <a:p>
            <a:pPr marL="0" indent="0" algn="ctr">
              <a:buNone/>
            </a:pPr>
            <a:r>
              <a:rPr lang="ru-RU" sz="2000" b="1" i="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Муниципальное автономное учреждение дополнительного образования </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Кушвинского муниципального </a:t>
            </a:r>
            <a:r>
              <a:rPr lang="ru-RU" sz="2000" b="1" i="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округа </a:t>
            </a:r>
            <a:r>
              <a:rPr lang="ru-RU" sz="2000" b="1" i="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1" i="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rPr>
              <a:t>Детская художественная школа»</a:t>
            </a:r>
            <a:endParaRPr lang="ru-RU" sz="2000" b="1" dirty="0">
              <a:latin typeface="Liberation Serif" panose="02020603050405020304" pitchFamily="18" charset="0"/>
              <a:ea typeface="Liberation Serif" panose="02020603050405020304" pitchFamily="18" charset="0"/>
              <a:cs typeface="Liberation Serif" panose="02020603050405020304" pitchFamily="18" charset="0"/>
            </a:endParaRPr>
          </a:p>
          <a:p>
            <a:pPr marL="0" indent="0" algn="just">
              <a:buNone/>
            </a:pPr>
            <a:r>
              <a:rPr lang="ru-RU" sz="1400" dirty="0" smtClean="0">
                <a:latin typeface="Liberation Serif" panose="02020603050405020304" pitchFamily="18" charset="0"/>
                <a:ea typeface="Liberation Serif" panose="02020603050405020304" pitchFamily="18" charset="0"/>
                <a:cs typeface="Liberation Serif" panose="02020603050405020304" pitchFamily="18" charset="0"/>
              </a:rPr>
              <a:t>Предоставление субсидии на оснащение государственных профессиональных образовательных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организаций, государственных и муниципальных организаций до</a:t>
            </a:r>
            <a:r>
              <a:rPr lang="ru-RU" sz="1400" dirty="0" smtClean="0">
                <a:latin typeface="Liberation Serif" panose="02020603050405020304" pitchFamily="18" charset="0"/>
                <a:ea typeface="Liberation Serif" panose="02020603050405020304" pitchFamily="18" charset="0"/>
                <a:cs typeface="Liberation Serif" panose="02020603050405020304" pitchFamily="18" charset="0"/>
              </a:rPr>
              <a:t>полнительного образования (детские школы искусств) музыкальными инструментами, оборудованием и учебными материалами в размере </a:t>
            </a:r>
            <a:r>
              <a:rPr lang="ru-RU" sz="1400" b="1" dirty="0" smtClean="0">
                <a:latin typeface="Liberation Serif" panose="02020603050405020304" pitchFamily="18" charset="0"/>
                <a:ea typeface="Liberation Serif" panose="02020603050405020304" pitchFamily="18" charset="0"/>
                <a:cs typeface="Liberation Serif" panose="02020603050405020304" pitchFamily="18" charset="0"/>
              </a:rPr>
              <a:t>2, 17 млн. рублей 2023 г.</a:t>
            </a:r>
          </a:p>
          <a:p>
            <a:pPr algn="just">
              <a:buFont typeface="Wingdings" panose="05000000000000000000" pitchFamily="2" charset="2"/>
              <a:buChar char="v"/>
            </a:pP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Приобретено оборудование для керамической мастерской: гончарные круги, муфельные печи</a:t>
            </a:r>
          </a:p>
          <a:p>
            <a:pPr algn="just">
              <a:buFont typeface="Wingdings" panose="05000000000000000000" pitchFamily="2" charset="2"/>
              <a:buChar char="v"/>
            </a:pP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Приобретены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инструменты для занятий Печатной графикой</a:t>
            </a:r>
          </a:p>
          <a:p>
            <a:pPr algn="just">
              <a:buFont typeface="Wingdings" panose="05000000000000000000" pitchFamily="2" charset="2"/>
              <a:buChar char="v"/>
            </a:pP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Приобретены ноутбуки и учебные таблицы для кабинета Истории искусств</a:t>
            </a:r>
          </a:p>
          <a:p>
            <a:pPr algn="just">
              <a:buFont typeface="Wingdings" panose="05000000000000000000" pitchFamily="2" charset="2"/>
              <a:buChar char="v"/>
            </a:pP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Обновлены </a:t>
            </a:r>
            <a:r>
              <a:rPr lang="ru-RU" sz="2000" dirty="0" smtClean="0">
                <a:latin typeface="Liberation Serif" panose="02020603050405020304" pitchFamily="18" charset="0"/>
                <a:ea typeface="Liberation Serif" panose="02020603050405020304" pitchFamily="18" charset="0"/>
                <a:cs typeface="Liberation Serif" panose="02020603050405020304" pitchFamily="18" charset="0"/>
              </a:rPr>
              <a:t>мольберты</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 планшеты, стулья</a:t>
            </a:r>
          </a:p>
        </p:txBody>
      </p:sp>
      <p:pic>
        <p:nvPicPr>
          <p:cNvPr id="2052" name="Picture 4" descr="https://culture.gov.ru/about/national-project/official_symbols/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89" y="280028"/>
            <a:ext cx="1386720" cy="138672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xmlns="" id="{D19FADFE-8CB4-43A9-90C9-F7F01EBDD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89" y="1898650"/>
            <a:ext cx="2105222" cy="2568371"/>
          </a:xfrm>
          <a:prstGeom prst="rect">
            <a:avLst/>
          </a:prstGeom>
        </p:spPr>
      </p:pic>
      <p:pic>
        <p:nvPicPr>
          <p:cNvPr id="9" name="Рисунок 8">
            <a:extLst>
              <a:ext uri="{FF2B5EF4-FFF2-40B4-BE49-F238E27FC236}">
                <a16:creationId xmlns:a16="http://schemas.microsoft.com/office/drawing/2014/main" xmlns="" id="{21B761BA-99D4-4B01-BD6E-B1C10B3C7F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254" y="1898650"/>
            <a:ext cx="2782464" cy="2086848"/>
          </a:xfrm>
          <a:prstGeom prst="rect">
            <a:avLst/>
          </a:prstGeom>
        </p:spPr>
      </p:pic>
      <p:pic>
        <p:nvPicPr>
          <p:cNvPr id="7" name="Рисунок 6">
            <a:extLst>
              <a:ext uri="{FF2B5EF4-FFF2-40B4-BE49-F238E27FC236}">
                <a16:creationId xmlns:a16="http://schemas.microsoft.com/office/drawing/2014/main" xmlns="" id="{6CB2194F-1ACC-4DE1-8E41-F1E1C9CA9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51" y="3985498"/>
            <a:ext cx="2625909" cy="2204439"/>
          </a:xfrm>
          <a:prstGeom prst="rect">
            <a:avLst/>
          </a:prstGeom>
        </p:spPr>
      </p:pic>
      <p:pic>
        <p:nvPicPr>
          <p:cNvPr id="11" name="Рисунок 10">
            <a:extLst>
              <a:ext uri="{FF2B5EF4-FFF2-40B4-BE49-F238E27FC236}">
                <a16:creationId xmlns:a16="http://schemas.microsoft.com/office/drawing/2014/main" xmlns="" id="{B5B7C330-C26D-411A-B359-3F56CEA5DF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4254" y="3617613"/>
            <a:ext cx="2176861" cy="2572324"/>
          </a:xfrm>
          <a:prstGeom prst="rect">
            <a:avLst/>
          </a:prstGeom>
        </p:spPr>
      </p:pic>
    </p:spTree>
    <p:extLst>
      <p:ext uri="{BB962C8B-B14F-4D97-AF65-F5344CB8AC3E}">
        <p14:creationId xmlns:p14="http://schemas.microsoft.com/office/powerpoint/2010/main" val="885971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1212</TotalTime>
  <Words>538</Words>
  <Application>Microsoft Office PowerPoint</Application>
  <PresentationFormat>Широкоэкранный</PresentationFormat>
  <Paragraphs>46</Paragraphs>
  <Slides>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Bahnschrift Condensed</vt:lpstr>
      <vt:lpstr>Bahnschrift Light</vt:lpstr>
      <vt:lpstr>Calibri</vt:lpstr>
      <vt:lpstr>Calibri Light</vt:lpstr>
      <vt:lpstr>Liberation Serif</vt:lpstr>
      <vt:lpstr>Wingdings</vt:lpstr>
      <vt:lpstr>Тема Office</vt:lpstr>
      <vt:lpstr>ИТОГИ РЕАЛИЗАЦИИ НАЦИОНАЛЬНЫХ ПРОЕКТОВ В 2019-2024 ГОДАХ</vt:lpstr>
      <vt:lpstr>Финансирование национального проекта «Культура»  в 2019 -2024 годах, млн. рублей</vt:lpstr>
      <vt:lpstr>Результаты реализации национального проекта «Культура»  в 2019-2024 годах</vt:lpstr>
      <vt:lpstr>КУЛЬТУРА</vt:lpstr>
      <vt:lpstr>КУЛЬТУРА</vt:lpstr>
      <vt:lpstr>КУЛЬТУРА</vt:lpstr>
      <vt:lpstr>КУЛЬТУРА</vt:lpstr>
      <vt:lpstr>КУЛЬТУРА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ИСТОКИ</dc:title>
  <dc:creator>User Windows</dc:creator>
  <cp:lastModifiedBy>Центр ФАО</cp:lastModifiedBy>
  <cp:revision>50</cp:revision>
  <dcterms:created xsi:type="dcterms:W3CDTF">2023-09-01T03:49:20Z</dcterms:created>
  <dcterms:modified xsi:type="dcterms:W3CDTF">2025-05-27T07:04:10Z</dcterms:modified>
</cp:coreProperties>
</file>